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69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71e46103c3b208104#tid=68f6e7027a4d3800093b146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370a8e33?vcp=1&amp;pid=bbaed21a8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9_1#28680b0fd?vaa=1&amp;vcp=1&amp;vop=1&amp;pid=4370a8e33&amp;color=36,64,97&amp;vtp=1&amp;bbb=1&amp;hb=1"/>
              <p:cNvSpPr/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[河北保定六校2025高二联考]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抛掷两枚质地均匀的骰子，一枚红色，一枚蓝色．记事件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：“红骰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子的点数小于蓝骰子的点数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”，事件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：“两枚骰子的点数之和是6”，则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19_1#28680b0fd?vaa=1&amp;vcp=1&amp;vop=1&amp;pid=4370a8e3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21_1#28680b0fd.bracket?vaa=1&amp;vcp=1&amp;vop=1&amp;pid=4370a8e33&amp;color=36,64,97&amp;vpa=5&amp;vtp=1"/>
          <p:cNvSpPr/>
          <p:nvPr/>
        </p:nvSpPr>
        <p:spPr>
          <a:xfrm>
            <a:off x="8627301" y="170341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9_2#28680b0fd.choices?vaa=1&amp;vcp=1&amp;vop=1&amp;pid=4370a8e33&amp;color=36,64,97&amp;vtp=1&amp;bbb=1"/>
              <p:cNvSpPr/>
              <p:nvPr/>
            </p:nvSpPr>
            <p:spPr>
              <a:xfrm>
                <a:off x="539496" y="1984081"/>
                <a:ext cx="11109960" cy="536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99715" algn="l"/>
                    <a:tab pos="5574030" algn="l"/>
                    <a:tab pos="84372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9_2#28680b0fd.choices?vaa=1&amp;vcp=1&amp;vop=1&amp;pid=4370a8e3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4081"/>
                <a:ext cx="11109960" cy="536131"/>
              </a:xfrm>
              <a:prstGeom prst="rect">
                <a:avLst/>
              </a:prstGeom>
              <a:blipFill>
                <a:blip r:embed="rId4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0_1#28680b0fd?vaa=1&amp;vcp=1&amp;vop=1&amp;pid=4370a8e33&amp;color=36,64,97&amp;vtp=1&amp;bbb=1&amp;hb=1"/>
              <p:cNvSpPr/>
              <p:nvPr/>
            </p:nvSpPr>
            <p:spPr>
              <a:xfrm>
                <a:off x="539496" y="2527578"/>
                <a:ext cx="11109960" cy="173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含有的样本点数为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1+2+3+4+5=15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（提示：蓝骰子点数为2有1种，为3有2种，为4有3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5有4种，为6有5种），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事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含有红骰子点数为1且蓝骰子点数为5和红骰子点数为2且蓝骰子点数为4共2个样本点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0_1#28680b0fd?vaa=1&amp;vcp=1&amp;vop=1&amp;pid=4370a8e3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27578"/>
                <a:ext cx="11109960" cy="1739900"/>
              </a:xfrm>
              <a:prstGeom prst="rect">
                <a:avLst/>
              </a:prstGeom>
              <a:blipFill>
                <a:blip r:embed="rId5"/>
                <a:stretch>
                  <a:fillRect l="-1317" r="-1482" b="-49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3_1#d92971252?vaa=1&amp;vcp=1&amp;vop=1&amp;pid=4370a8e33&amp;color=36,64,97&amp;vtp=1&amp;bt=1&amp;bbb=1&amp;hb=1"/>
              <p:cNvSpPr/>
              <p:nvPr/>
            </p:nvSpPr>
            <p:spPr>
              <a:xfrm>
                <a:off x="539496" y="1542211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[广东揭阳2025高二期末]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某次马拉松比赛活动中，甲、乙、丙、丁四位志愿者被派往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个物资发放点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，若每个物资发放点至少派一位志愿者，且每位志愿者只能被派往一个物资发放点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，则在甲被派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去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物资发放点的条件下，甲、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乙被派去同一个物资发放点的概率为(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23_1#d92971252?vaa=1&amp;vcp=1&amp;vop=1&amp;pid=4370a8e3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42211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r="-220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5_1#d92971252.bracket?vaa=1&amp;vcp=1&amp;vop=1&amp;pid=4370a8e33&amp;color=36,64,97&amp;vpa=6&amp;vtp=1"/>
          <p:cNvSpPr/>
          <p:nvPr/>
        </p:nvSpPr>
        <p:spPr>
          <a:xfrm>
            <a:off x="7487793" y="2454960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3_2#d92971252.choices?vaa=1&amp;vcp=1&amp;vop=1&amp;pid=4370a8e33&amp;color=36,64,97&amp;vtp=1&amp;bbb=1"/>
              <p:cNvSpPr/>
              <p:nvPr/>
            </p:nvSpPr>
            <p:spPr>
              <a:xfrm>
                <a:off x="539496" y="2732455"/>
                <a:ext cx="11109960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23_2#d92971252.choices?vaa=1&amp;vcp=1&amp;vop=1&amp;pid=4370a8e3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32455"/>
                <a:ext cx="11109960" cy="536575"/>
              </a:xfrm>
              <a:prstGeom prst="rect">
                <a:avLst/>
              </a:prstGeom>
              <a:blipFill>
                <a:blip r:embed="rId4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4_1#d92971252?vaa=1&amp;vcp=1&amp;vop=1&amp;pid=4370a8e33&amp;color=36,64,97&amp;vtp=1&amp;bbb=1"/>
              <p:cNvSpPr/>
              <p:nvPr/>
            </p:nvSpPr>
            <p:spPr>
              <a:xfrm>
                <a:off x="539496" y="3273983"/>
                <a:ext cx="11109960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甲被派去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物资发放点有两种情况: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甲一个人去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物资发放点，则有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（种）方法；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甲和其中一人去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物资发放点，则有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（种）方法.故甲被派去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物资发放点的方法数为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6+6=12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、乙被派去同一个物资发放点的方法数为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所求条件概率为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24_1#d92971252?vaa=1&amp;vcp=1&amp;vop=1&amp;pid=4370a8e3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73983"/>
                <a:ext cx="11109960" cy="2095500"/>
              </a:xfrm>
              <a:prstGeom prst="rect">
                <a:avLst/>
              </a:prstGeom>
              <a:blipFill>
                <a:blip r:embed="rId5"/>
                <a:stretch>
                  <a:fillRect l="-1317" b="-40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7_1#8cd9267a9?vaa=1&amp;vcp=1&amp;vop=1&amp;pid=4370a8e33&amp;color=36,64,97&amp;vtp=1&amp;bt=1&amp;bbb=1&amp;hb=1"/>
              <p:cNvSpPr/>
              <p:nvPr/>
            </p:nvSpPr>
            <p:spPr>
              <a:xfrm>
                <a:off x="539496" y="2565101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已知市场上供应的灯泡中，甲厂产品占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70%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，乙厂产品占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30%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，甲厂产品的合格率是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95%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，乙厂产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品的合格率是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80%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则从市场上买到一个是甲厂生产的合格灯泡的概率是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27_1#8cd9267a9?vaa=1&amp;vcp=1&amp;vop=1&amp;pid=4370a8e3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65101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714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9_1#8cd9267a9.bracket?vaa=1&amp;vcp=1&amp;vop=1&amp;pid=4370a8e33&amp;color=36,64,97&amp;vpa=7&amp;vtp=1"/>
          <p:cNvSpPr/>
          <p:nvPr/>
        </p:nvSpPr>
        <p:spPr>
          <a:xfrm>
            <a:off x="8130921" y="306560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27_2#8cd9267a9.choices?vaa=1&amp;vcp=1&amp;vop=1&amp;pid=4370a8e33&amp;color=36,64,97&amp;vtp=1&amp;bbb=1"/>
          <p:cNvSpPr/>
          <p:nvPr/>
        </p:nvSpPr>
        <p:spPr>
          <a:xfrm>
            <a:off x="539496" y="334322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548630" algn="l"/>
                <a:tab pos="82530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.0.665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B.0.56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C.0.24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.0.028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8_1#8cd9267a9?vaa=1&amp;vcp=1&amp;vop=1&amp;pid=4370a8e33&amp;color=36,64,97&amp;vtp=1&amp;bbb=1"/>
              <p:cNvSpPr/>
              <p:nvPr/>
            </p:nvSpPr>
            <p:spPr>
              <a:xfrm>
                <a:off x="539496" y="3707719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记“买到甲厂产品”为事件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，“买到合格产品”为事件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)=0.95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)=0.7×0.95=0.665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28_1#8cd9267a9?vaa=1&amp;vcp=1&amp;vop=1&amp;pid=4370a8e3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07719"/>
                <a:ext cx="11109960" cy="773240"/>
              </a:xfrm>
              <a:prstGeom prst="rect">
                <a:avLst/>
              </a:prstGeom>
              <a:blipFill>
                <a:blip r:embed="rId4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1_1#7f9f90640?vaa=1&amp;vcp=1&amp;vop=1&amp;pid=4370a8e33&amp;color=36,64,97&amp;vtp=1&amp;bt=1&amp;bbb=1&amp;hb=1"/>
              <p:cNvSpPr/>
              <p:nvPr/>
            </p:nvSpPr>
            <p:spPr>
              <a:xfrm>
                <a:off x="539496" y="2142000"/>
                <a:ext cx="11109960" cy="9477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一个不透明的箱子装有若干个除颜色外完全相同的红球和黄球．若第一次摸出红球的概率为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第一次摸出红球的条件下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，第二次摸出黄球的概率为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则第一次摸出红球且第二次摸出黄球的概率为(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31_1#7f9f90640?vaa=1&amp;vcp=1&amp;vop=1&amp;pid=4370a8e3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42000"/>
                <a:ext cx="11109960" cy="947738"/>
              </a:xfrm>
              <a:prstGeom prst="rect">
                <a:avLst/>
              </a:prstGeom>
              <a:blipFill>
                <a:blip r:embed="rId3"/>
                <a:stretch>
                  <a:fillRect l="-1317" b="-89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3_1#7f9f90640.bracket?vaa=1&amp;vcp=1&amp;vop=1&amp;pid=4370a8e33&amp;color=36,64,97&amp;vpa=8&amp;vtp=1"/>
          <p:cNvSpPr/>
          <p:nvPr/>
        </p:nvSpPr>
        <p:spPr>
          <a:xfrm>
            <a:off x="10856659" y="2750902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1_2#7f9f90640.choices?vaa=1&amp;vcp=1&amp;vop=1&amp;pid=4370a8e33&amp;color=36,64,97&amp;vtp=1&amp;bbb=1"/>
              <p:cNvSpPr/>
              <p:nvPr/>
            </p:nvSpPr>
            <p:spPr>
              <a:xfrm>
                <a:off x="539496" y="3096342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910840" algn="l"/>
                    <a:tab pos="5707380" algn="l"/>
                    <a:tab pos="85039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31_2#7f9f90640.choices?vaa=1&amp;vcp=1&amp;vop=1&amp;pid=4370a8e3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96342"/>
                <a:ext cx="11109960" cy="535559"/>
              </a:xfrm>
              <a:prstGeom prst="rect">
                <a:avLst/>
              </a:prstGeom>
              <a:blipFill>
                <a:blip r:embed="rId4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32_1#7f9f90640?vaa=1&amp;vcp=1&amp;vop=1&amp;pid=4370a8e33&amp;color=36,64,97&amp;vtp=1&amp;bbb=1&amp;hb=1"/>
              <p:cNvSpPr/>
              <p:nvPr/>
            </p:nvSpPr>
            <p:spPr>
              <a:xfrm>
                <a:off x="539496" y="3642251"/>
                <a:ext cx="11109960" cy="957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记事件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为“第一次摸出红球”，事件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为“第二次摸出黄球”，则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32_1#7f9f90640?vaa=1&amp;vcp=1&amp;vop=1&amp;pid=4370a8e3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642251"/>
                <a:ext cx="11109960" cy="957834"/>
              </a:xfrm>
              <a:prstGeom prst="rect">
                <a:avLst/>
              </a:prstGeom>
              <a:blipFill>
                <a:blip r:embed="rId5"/>
                <a:stretch>
                  <a:fillRect l="-1317" b="-82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5_1#2da8c791f?vaa=1&amp;vcp=1&amp;vop=1&amp;pid=4370a8e33&amp;color=36,64,97&amp;vtp=1&amp;bt=1&amp;bbb=1&amp;hb=1"/>
              <p:cNvSpPr/>
              <p:nvPr/>
            </p:nvSpPr>
            <p:spPr>
              <a:xfrm>
                <a:off x="539496" y="2283193"/>
                <a:ext cx="11109960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是互斥事件，且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值等于(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35_1#2da8c791f?vaa=1&amp;vcp=1&amp;vop=1&amp;pid=4370a8e33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83193"/>
                <a:ext cx="11109960" cy="935355"/>
              </a:xfrm>
              <a:prstGeom prst="rect">
                <a:avLst/>
              </a:prstGeom>
              <a:blipFill>
                <a:blip r:embed="rId3"/>
                <a:stretch>
                  <a:fillRect l="-1317" r="-1262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7_1#2da8c791f.bracket?vaa=1&amp;vcp=1&amp;vop=1&amp;pid=4370a8e33&amp;color=36,64,97&amp;vpa=9&amp;vtp=1"/>
          <p:cNvSpPr/>
          <p:nvPr/>
        </p:nvSpPr>
        <p:spPr>
          <a:xfrm>
            <a:off x="1387221" y="2941560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5_2#2da8c791f.choices?vaa=1&amp;vcp=1&amp;vop=1&amp;pid=4370a8e33&amp;color=36,64,97&amp;vtp=1&amp;bbb=1"/>
              <p:cNvSpPr/>
              <p:nvPr/>
            </p:nvSpPr>
            <p:spPr>
              <a:xfrm>
                <a:off x="539496" y="3218928"/>
                <a:ext cx="11109960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21940" algn="l"/>
                    <a:tab pos="5707380" algn="l"/>
                    <a:tab pos="850392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35_2#2da8c791f.choices?vaa=1&amp;vcp=1&amp;vop=1&amp;pid=4370a8e3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18928"/>
                <a:ext cx="11109960" cy="525907"/>
              </a:xfrm>
              <a:prstGeom prst="rect">
                <a:avLst/>
              </a:prstGeom>
              <a:blipFill>
                <a:blip r:embed="rId4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36_1#2da8c791f?vaa=1&amp;vcp=1&amp;vop=1&amp;pid=4370a8e33&amp;color=36,64,97&amp;vtp=1&amp;bbb=1&amp;hb=1"/>
              <p:cNvSpPr/>
              <p:nvPr/>
            </p:nvSpPr>
            <p:spPr>
              <a:xfrm>
                <a:off x="539496" y="3755947"/>
                <a:ext cx="11109960" cy="9704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是互斥事件知，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36_1#2da8c791f?vaa=1&amp;vcp=1&amp;vop=1&amp;pid=4370a8e3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55947"/>
                <a:ext cx="11109960" cy="970407"/>
              </a:xfrm>
              <a:prstGeom prst="rect">
                <a:avLst/>
              </a:prstGeom>
              <a:blipFill>
                <a:blip r:embed="rId5"/>
                <a:stretch>
                  <a:fillRect l="-1317" b="-88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9_1#ce9f69823?vcp=1&amp;vop=1&amp;pid=4370a8e33&amp;color=36,64,97&amp;vtp=1&amp;bt=1&amp;bbb=1"/>
          <p:cNvSpPr/>
          <p:nvPr/>
        </p:nvSpPr>
        <p:spPr>
          <a:xfrm>
            <a:off x="539496" y="1249032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11.〈要点1〉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现有6个节目，其中4个舞蹈节目，2个语言类节目，如果不放回地依次抽取2个节目，求：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0_1#ce9f69823?vcp=1&amp;vop=1&amp;pid=4370a8e33&amp;color=36,64,97&amp;vtp=1&amp;bbb=1&amp;hb=1"/>
              <p:cNvSpPr/>
              <p:nvPr/>
            </p:nvSpPr>
            <p:spPr>
              <a:xfrm>
                <a:off x="539496" y="1622666"/>
                <a:ext cx="11109960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【解】设“第1次抽到舞蹈节目”为事件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，“第2次抽到舞蹈节目”为事件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，则“第1次和第2次都抽到舞蹈节目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事件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40_1#ce9f69823?vcp=1&amp;vop=1&amp;pid=4370a8e3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22666"/>
                <a:ext cx="11109960" cy="773430"/>
              </a:xfrm>
              <a:prstGeom prst="rect">
                <a:avLst/>
              </a:prstGeom>
              <a:blipFill>
                <a:blip r:embed="rId3"/>
                <a:stretch>
                  <a:fillRect l="-1317" r="-220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BD.41_1#5efeb386e?vcp=1&amp;vop=1&amp;pid=ce9f69823&amp;color=36,64,97&amp;vtp=1&amp;bbb=1"/>
          <p:cNvSpPr/>
          <p:nvPr/>
        </p:nvSpPr>
        <p:spPr>
          <a:xfrm>
            <a:off x="539496" y="240435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（1）第1次抽到舞蹈节目的概率；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42_1#5efeb386e?vcp=1&amp;vop=1&amp;pid=ce9f69823&amp;color=36,64,97&amp;vtp=1&amp;bbb=1&amp;hb=1"/>
              <p:cNvSpPr/>
              <p:nvPr/>
            </p:nvSpPr>
            <p:spPr>
              <a:xfrm>
                <a:off x="539496" y="2768841"/>
                <a:ext cx="11109960" cy="173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【解】根据题意，从6个节目中不放回地依次抽取2个节目，该试验的样本空间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包含的样本点个数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Ω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据分步乘法计数原理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Ω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6_AN.42_1#5efeb386e?vcp=1&amp;vop=1&amp;pid=ce9f6982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68841"/>
                <a:ext cx="11109960" cy="1739900"/>
              </a:xfrm>
              <a:prstGeom prst="rect">
                <a:avLst/>
              </a:prstGeom>
              <a:blipFill>
                <a:blip r:embed="rId4"/>
                <a:stretch>
                  <a:fillRect l="-1317" b="-45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6_BD.43_1#e779276f4?vcp=1&amp;vop=1&amp;pid=ce9f69823&amp;color=36,64,97&amp;vtp=1&amp;bbb=1"/>
          <p:cNvSpPr/>
          <p:nvPr/>
        </p:nvSpPr>
        <p:spPr>
          <a:xfrm>
            <a:off x="539496" y="450874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（2）第1次和第2次都抽到舞蹈节目的概率；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N.44_1#e779276f4?vcp=1&amp;vop=1&amp;pid=ce9f69823&amp;color=36,64,97&amp;vtp=1&amp;bbb=1"/>
              <p:cNvSpPr/>
              <p:nvPr/>
            </p:nvSpPr>
            <p:spPr>
              <a:xfrm>
                <a:off x="539496" y="4873231"/>
                <a:ext cx="11109960" cy="901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Ω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O_6_AN.44_1#e779276f4?vcp=1&amp;vop=1&amp;pid=ce9f69823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873231"/>
                <a:ext cx="11109960" cy="901700"/>
              </a:xfrm>
              <a:prstGeom prst="rect">
                <a:avLst/>
              </a:prstGeom>
              <a:blipFill>
                <a:blip r:embed="rId5"/>
                <a:stretch>
                  <a:fillRect l="-1317" b="-878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5_1#4d54f7cc2?vcp=1&amp;vop=1&amp;pid=ce9f69823&amp;color=36,64,97&amp;vtp=1&amp;bt=1&amp;bbb=1"/>
          <p:cNvSpPr/>
          <p:nvPr/>
        </p:nvSpPr>
        <p:spPr>
          <a:xfrm>
            <a:off x="539496" y="2326817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（3）在第1次抽到舞蹈节目的条件下，第2次抽到舞蹈节目的概率.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46_1#4d54f7cc2?vcp=1&amp;vop=1&amp;pid=ce9f69823&amp;color=36,64,97&amp;vtp=1&amp;bbb=1&amp;hb=1"/>
              <p:cNvSpPr/>
              <p:nvPr/>
            </p:nvSpPr>
            <p:spPr>
              <a:xfrm>
                <a:off x="539496" y="2744456"/>
                <a:ext cx="11109960" cy="1993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【解】方法一：由（1）（2）可得，在第1次抽到舞蹈节目的条件下，第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2次抽到舞蹈节目的概率为</a:t>
                </a: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6_AN.46_1#4d54f7cc2?vcp=1&amp;vop=1&amp;pid=ce9f69823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44456"/>
                <a:ext cx="11109960" cy="1993900"/>
              </a:xfrm>
              <a:prstGeom prst="rect">
                <a:avLst/>
              </a:prstGeom>
              <a:blipFill>
                <a:blip r:embed="rId3"/>
                <a:stretch>
                  <a:fillRect l="-1317" b="-39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a3599c7e?vcp=1&amp;pid=bbaed21a8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C组·素养培优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47_1#078a2d19d?vaa=1&amp;vcp=1&amp;vop=1&amp;pid=2a3599c7e&amp;color=36,64,97&amp;vtp=1&amp;bbb=1"/>
              <p:cNvSpPr/>
              <p:nvPr/>
            </p:nvSpPr>
            <p:spPr>
              <a:xfrm>
                <a:off x="539496" y="1202396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[清华大学自主招生]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是随机事件，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互斥，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47_1#078a2d19d?vaa=1&amp;vcp=1&amp;vop=1&amp;pid=2a3599c7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49_1#078a2d19d.bracket?vaa=1&amp;vcp=1&amp;vop=1&amp;pid=2a3599c7e&amp;color=36,64,97&amp;vpa=10&amp;vtp=1"/>
          <p:cNvSpPr/>
          <p:nvPr/>
        </p:nvSpPr>
        <p:spPr>
          <a:xfrm>
            <a:off x="10566591" y="1398675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47_2#078a2d19d.choices?vaa=1&amp;vcp=1&amp;vop=1&amp;pid=2a3599c7e&amp;color=36,64,97&amp;vtp=1&amp;bbb=1"/>
              <p:cNvSpPr/>
              <p:nvPr/>
            </p:nvSpPr>
            <p:spPr>
              <a:xfrm>
                <a:off x="539496" y="1739797"/>
                <a:ext cx="11109960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47_2#078a2d19d.choices?vaa=1&amp;vcp=1&amp;vop=1&amp;pid=2a3599c7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9797"/>
                <a:ext cx="11109960" cy="525907"/>
              </a:xfrm>
              <a:prstGeom prst="rect">
                <a:avLst/>
              </a:prstGeom>
              <a:blipFill>
                <a:blip r:embed="rId4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48_1#078a2d19d?vaa=1&amp;vcp=1&amp;vop=1&amp;pid=2a3599c7e&amp;color=36,64,97&amp;vtp=1&amp;bbb=1"/>
              <p:cNvSpPr/>
              <p:nvPr/>
            </p:nvSpPr>
            <p:spPr>
              <a:xfrm>
                <a:off x="539496" y="2276816"/>
                <a:ext cx="11109960" cy="1003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互斥，故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⊆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，进而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⊆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48_1#078a2d19d?vaa=1&amp;vcp=1&amp;vop=1&amp;pid=2a3599c7e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76816"/>
                <a:ext cx="11109960" cy="1003300"/>
              </a:xfrm>
              <a:prstGeom prst="rect">
                <a:avLst/>
              </a:prstGeom>
              <a:blipFill>
                <a:blip r:embed="rId5"/>
                <a:stretch>
                  <a:fillRect l="-1317" b="-48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a65eb1672.fixed?vcp=1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14016" cy="1344168"/>
          </a:xfrm>
          <a:prstGeom prst="rect">
            <a:avLst/>
          </a:prstGeom>
        </p:spPr>
      </p:pic>
      <p:sp>
        <p:nvSpPr>
          <p:cNvPr id="3" name="C_1_BD#a65eb1672.fixed?vcp=1&amp;color=61,88,159&amp;vtp=1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endParaRPr lang="en-US" altLang="zh-CN" sz="5400" dirty="0"/>
          </a:p>
        </p:txBody>
      </p:sp>
      <p:sp>
        <p:nvSpPr>
          <p:cNvPr id="4" name="C_1_BD#a65eb1672.fixed?vcp=1&amp;color=61,88,159&amp;vtp=1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f3332a8c4.fixed?vcp=1&amp;pid=a65eb1672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2_BD#f3332a8c4.fixed?vcp=1&amp;pid=a65eb1672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7.1</a:t>
            </a:r>
            <a:endParaRPr lang="en-US" altLang="zh-CN" sz="5400" dirty="0"/>
          </a:p>
        </p:txBody>
      </p:sp>
      <p:sp>
        <p:nvSpPr>
          <p:cNvPr id="4" name="C_2_BD#f3332a8c4.fixed?vcp=1&amp;pid=a65eb1672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条件概率与全概率公式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bbaed21a8.fixed?vcp=1&amp;pid=f3332a8c4&amp;color=36,64,97&amp;tib=255,255,255&amp;vtp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090672" cy="1188720"/>
          </a:xfrm>
          <a:prstGeom prst="rect">
            <a:avLst/>
          </a:prstGeom>
        </p:spPr>
      </p:pic>
      <p:sp>
        <p:nvSpPr>
          <p:cNvPr id="3" name="C_3_BD#bbaed21a8.fixed?vcp=1&amp;pid=f3332a8c4&amp;color=61,88,159&amp;vtp=1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7.1.1</a:t>
            </a:r>
            <a:endParaRPr lang="en-US" altLang="zh-CN" sz="5400" dirty="0"/>
          </a:p>
        </p:txBody>
      </p:sp>
      <p:sp>
        <p:nvSpPr>
          <p:cNvPr id="4" name="C_3_BD#bbaed21a8.fixed?vcp=1&amp;pid=f3332a8c4&amp;color=61,88,159&amp;vtp=1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条件概率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af7f02c8?vcp=1&amp;pid=bbaed21a8&amp;color=61,88,159&amp;vtp=1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3" name="QC_5_BD.1_1#a5829af6c?vaa=1&amp;vcp=1&amp;vop=1&amp;pid=3af7f02c8&amp;color=36,64,97&amp;vtp=1&amp;bbb=1&amp;hb=1"/>
          <p:cNvSpPr/>
          <p:nvPr/>
        </p:nvSpPr>
        <p:spPr>
          <a:xfrm>
            <a:off x="539496" y="1202396"/>
            <a:ext cx="11109960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1.〈易错点〉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有一闯关节目，该节目设置有两关，闯关规则是：第一关闯关成功后，方可进入第二关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.为了调查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两关的难度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，该电视台调查了参加过此节目的100名选手的闯关情况，第一关闯关成功的选手有70人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，第一关闯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关成功且第二关闯关也成功的选手有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63人，以闯关成功的频率近似作为闯关成功的概率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，已知某个选手第一关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闯关成功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则该选手第二关闯关成功的概率为(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5_AN.3_1#a5829af6c.bracket?vaa=1&amp;vcp=1&amp;vop=1&amp;pid=3af7f02c8&amp;color=36,64,97&amp;vpa=1&amp;vtp=1"/>
          <p:cNvSpPr/>
          <p:nvPr/>
        </p:nvSpPr>
        <p:spPr>
          <a:xfrm>
            <a:off x="5273421" y="2548469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1_2#a5829af6c.choices?vaa=1&amp;vcp=1&amp;vop=1&amp;pid=3af7f02c8&amp;color=36,64,97&amp;vtp=1&amp;bbb=1"/>
          <p:cNvSpPr/>
          <p:nvPr/>
        </p:nvSpPr>
        <p:spPr>
          <a:xfrm>
            <a:off x="539496" y="284456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72740" algn="l"/>
                <a:tab pos="5605780" algn="l"/>
                <a:tab pos="833882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.0.63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B.0.7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C.0.9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.0.441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_1#a5829af6c?vaa=1&amp;vcp=1&amp;vop=1&amp;pid=3af7f02c8&amp;color=36,64,97&amp;vtp=1&amp;bbb=1"/>
              <p:cNvSpPr/>
              <p:nvPr/>
            </p:nvSpPr>
            <p:spPr>
              <a:xfrm>
                <a:off x="539496" y="3217886"/>
                <a:ext cx="11109960" cy="173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第一关闯关成功的选手有70人，则第一关闯关成功的频率为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一关闯关成功且第二关闯关也成功的选手有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63人，则两关都成功的频率为0.63．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“第一关闯关成功”为事件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，“第二关闯关成功”为事件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)=0.63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个选手第一关闯关成功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，则该选手第二关闯关成功的概率为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_1#a5829af6c?vaa=1&amp;vcp=1&amp;vop=1&amp;pid=3af7f02c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17886"/>
                <a:ext cx="11109960" cy="1739900"/>
              </a:xfrm>
              <a:prstGeom prst="rect">
                <a:avLst/>
              </a:prstGeom>
              <a:blipFill>
                <a:blip r:embed="rId3"/>
                <a:stretch>
                  <a:fillRect l="-1317" b="-49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_1#526d3d732?vaa=1&amp;vcp=1&amp;vop=1&amp;pid=3af7f02c8&amp;color=36,64,97&amp;vtp=1&amp;bt=1&amp;bbb=1&amp;hb=1"/>
          <p:cNvSpPr/>
          <p:nvPr/>
        </p:nvSpPr>
        <p:spPr>
          <a:xfrm>
            <a:off x="539496" y="2099836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2.〈要点1〉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[河南漯河2025高二期末]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某校开展安全知识竞赛，每个参赛选手从6道题（其中选择题4道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，填空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题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2道）中不放回地依次抽取2道题作答，则在第一次抽到选择题的条件下，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第二次抽到填空题的概率为(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5_AN.7_1#526d3d732.bracket?vaa=1&amp;vcp=1&amp;vop=1&amp;pid=3af7f02c8&amp;color=36,64,97&amp;vpa=2&amp;vtp=1"/>
          <p:cNvSpPr/>
          <p:nvPr/>
        </p:nvSpPr>
        <p:spPr>
          <a:xfrm>
            <a:off x="10988421" y="260034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_2#526d3d732.choices?vaa=1&amp;vcp=1&amp;vop=1&amp;pid=3af7f02c8&amp;color=36,64,97&amp;vtp=1&amp;bbb=1"/>
              <p:cNvSpPr/>
              <p:nvPr/>
            </p:nvSpPr>
            <p:spPr>
              <a:xfrm>
                <a:off x="539496" y="2877965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5_2#526d3d732.choices?vaa=1&amp;vcp=1&amp;vop=1&amp;pid=3af7f02c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77965"/>
                <a:ext cx="11109960" cy="535559"/>
              </a:xfrm>
              <a:prstGeom prst="rect">
                <a:avLst/>
              </a:prstGeom>
              <a:blipFill>
                <a:blip r:embed="rId3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_1#526d3d732?vaa=1&amp;vcp=1&amp;vop=1&amp;pid=3af7f02c8&amp;color=36,64,97&amp;vtp=1&amp;bbb=1&amp;hb=1"/>
              <p:cNvSpPr/>
              <p:nvPr/>
            </p:nvSpPr>
            <p:spPr>
              <a:xfrm>
                <a:off x="539496" y="3423874"/>
                <a:ext cx="11109960" cy="1270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设“第一次抽到选择题”为事件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，“第二次抽到填空题”为事件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（另解：不放回抽取且第一次抽到了选择题，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那么还剩下3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道选择题和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2道填空题，第二次抽到填空题的概率即为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_1#526d3d732?vaa=1&amp;vcp=1&amp;vop=1&amp;pid=3af7f02c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23874"/>
                <a:ext cx="11109960" cy="1270000"/>
              </a:xfrm>
              <a:prstGeom prst="rect">
                <a:avLst/>
              </a:prstGeom>
              <a:blipFill>
                <a:blip r:embed="rId4"/>
                <a:stretch>
                  <a:fillRect l="-1317" r="-604" b="-62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9_1#d6e084273?vaa=1&amp;vcp=1&amp;vop=1&amp;pid=3af7f02c8&amp;color=36,64,97&amp;vtp=1&amp;bt=1&amp;bbb=1&amp;hb=1"/>
              <p:cNvSpPr/>
              <p:nvPr/>
            </p:nvSpPr>
            <p:spPr>
              <a:xfrm>
                <a:off x="539496" y="1527669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[重庆部分学校2025高二联考]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甲、乙两个科研小组针对某技术难题同时进行科研攻关，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已知甲、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乙两个小组攻克该技术难题的概率分别为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，且两个小组各自独立进行科研攻关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，在该技术难题被攻克的前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提条件下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甲科研小组攻克了该技术难题的概率为(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9_1#d6e084273?vaa=1&amp;vcp=1&amp;vop=1&amp;pid=3af7f02c8&amp;color=36,64,97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27669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d6e084273.bracket?vaa=1&amp;vcp=1&amp;vop=1&amp;pid=3af7f02c8&amp;color=36,64,97&amp;vpa=3&amp;vtp=1"/>
          <p:cNvSpPr/>
          <p:nvPr/>
        </p:nvSpPr>
        <p:spPr>
          <a:xfrm>
            <a:off x="5730621" y="2446196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9_2#d6e084273.choices?vaa=1&amp;vcp=1&amp;vop=1&amp;pid=3af7f02c8&amp;color=36,64,97&amp;vtp=1&amp;bbb=1"/>
              <p:cNvSpPr/>
              <p:nvPr/>
            </p:nvSpPr>
            <p:spPr>
              <a:xfrm>
                <a:off x="539496" y="2725088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9_2#d6e084273.choices?vaa=1&amp;vcp=1&amp;vop=1&amp;pid=3af7f02c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25088"/>
                <a:ext cx="11109960" cy="525971"/>
              </a:xfrm>
              <a:prstGeom prst="rect">
                <a:avLst/>
              </a:prstGeom>
              <a:blipFill>
                <a:blip r:embed="rId4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0_1#d6e084273?vaa=1&amp;vcp=1&amp;vop=1&amp;pid=3af7f02c8&amp;color=36,64,97&amp;vtp=1&amp;bbb=1"/>
              <p:cNvSpPr/>
              <p:nvPr/>
            </p:nvSpPr>
            <p:spPr>
              <a:xfrm>
                <a:off x="539496" y="3261791"/>
                <a:ext cx="11109960" cy="1930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设“该技术难题被攻克”为事件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，“甲科研小组攻克了该技术难题”为事件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)=1−(1−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)×(1−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以所求概率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0_1#d6e084273?vaa=1&amp;vcp=1&amp;vop=1&amp;pid=3af7f02c8&amp;color=36,64,97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61791"/>
                <a:ext cx="11109960" cy="1930400"/>
              </a:xfrm>
              <a:prstGeom prst="rect">
                <a:avLst/>
              </a:prstGeom>
              <a:blipFill>
                <a:blip r:embed="rId5"/>
                <a:stretch>
                  <a:fillRect l="-1317" b="-41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5ba245de8?vaa=1&amp;vcp=1&amp;vop=1&amp;pid=3af7f02c8&amp;color=36,64,97&amp;vtp=1&amp;bt=1&amp;bbb=1"/>
              <p:cNvSpPr/>
              <p:nvPr/>
            </p:nvSpPr>
            <p:spPr>
              <a:xfrm>
                <a:off x="539496" y="2733503"/>
                <a:ext cx="11109960" cy="4013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4.〈要点2，3〉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[云南曲靖第一中学2024质检]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)=0.4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13_1#5ba245de8?vaa=1&amp;vcp=1&amp;vop=1&amp;pid=3af7f02c8&amp;color=36,64,97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33503"/>
                <a:ext cx="11109960" cy="401384"/>
              </a:xfrm>
              <a:prstGeom prst="rect">
                <a:avLst/>
              </a:prstGeom>
              <a:blipFill>
                <a:blip r:embed="rId3"/>
                <a:stretch>
                  <a:fillRect l="-1317" b="-348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5ba245de8.bracket?vaa=1&amp;vcp=1&amp;vop=1&amp;pid=3af7f02c8&amp;color=36,64,97&amp;vpa=4&amp;vtp=1"/>
          <p:cNvSpPr/>
          <p:nvPr/>
        </p:nvSpPr>
        <p:spPr>
          <a:xfrm>
            <a:off x="9935337" y="285796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13_2#5ba245de8.choices?vaa=1&amp;vcp=1&amp;vop=1&amp;pid=3af7f02c8&amp;color=36,64,97&amp;vtp=1&amp;bbb=1"/>
          <p:cNvSpPr/>
          <p:nvPr/>
        </p:nvSpPr>
        <p:spPr>
          <a:xfrm>
            <a:off x="539496" y="314752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B.0.6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C.0.1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.0.2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4_1#5ba245de8?vaa=1&amp;vcp=1&amp;vop=1&amp;pid=3af7f02c8&amp;color=36,64,97&amp;vtp=1&amp;bbb=1&amp;hb=1"/>
              <p:cNvSpPr/>
              <p:nvPr/>
            </p:nvSpPr>
            <p:spPr>
              <a:xfrm>
                <a:off x="539496" y="3512013"/>
                <a:ext cx="11109960" cy="811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ba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，由对立事件概率计算公式可得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)=1−0.5=0.5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𝑀𝑁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)=0.4×0.5=0.2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4_1#5ba245de8?vaa=1&amp;vcp=1&amp;vop=1&amp;pid=3af7f02c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12013"/>
                <a:ext cx="11109960" cy="811340"/>
              </a:xfrm>
              <a:prstGeom prst="rect">
                <a:avLst/>
              </a:prstGeom>
              <a:blipFill>
                <a:blip r:embed="rId4"/>
                <a:stretch>
                  <a:fillRect l="-1317" b="-172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7_1#785705f41?vcp=1&amp;vop=1&amp;pid=3af7f02c8&amp;color=36,64,97&amp;vtp=1&amp;bt=1&amp;bbb=1&amp;hb=1"/>
          <p:cNvSpPr/>
          <p:nvPr/>
        </p:nvSpPr>
        <p:spPr>
          <a:xfrm>
            <a:off x="539496" y="828000"/>
            <a:ext cx="11109960" cy="76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5.〈要点1〉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某校组织甲、乙、丙、丁、戊、己6名学生参加演讲比赛，采用抽签法决定演讲顺序，在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“学生甲和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乙都不是第一个出场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，且甲不是最后一个出场”的条件下，求学生丙第一个出场的概率．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18_1#785705f41?vcp=1&amp;vop=1&amp;pid=3af7f02c8&amp;color=36,64,97&amp;vtp=1&amp;bbb=1&amp;hb=1"/>
              <p:cNvSpPr/>
              <p:nvPr/>
            </p:nvSpPr>
            <p:spPr>
              <a:xfrm>
                <a:off x="539496" y="1590255"/>
                <a:ext cx="11109960" cy="449707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【解】设事件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为“学生甲和乙都不是第一个出场，且甲不是最后一个出场”，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事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为“学生丙第一个出场”，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，可分为两类，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：乙最后一个出场，则优先从中间4个位置中选1个给甲，再将余下的4个人全排列，有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种）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演讲顺序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二类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：乙不是最后一个出场，则优先从中间4个位置中选2个给甲和乙，再将余下的4个人全排列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（种）演讲顺序，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)=96+288=384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，此时丙第一个出场，优先从除了甲和丙以外的4人中选1人安排在最后，再将余下的4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人全排列，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（种）演讲顺序，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96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384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18_1#785705f41?vcp=1&amp;vop=1&amp;pid=3af7f02c8&amp;color=36,64,97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90255"/>
                <a:ext cx="11109960" cy="4497070"/>
              </a:xfrm>
              <a:prstGeom prst="rect">
                <a:avLst/>
              </a:prstGeom>
              <a:blipFill>
                <a:blip r:embed="rId3"/>
                <a:stretch>
                  <a:fillRect l="-1317" r="-329" b="-17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1358</Words>
  <Application>Microsoft Office PowerPoint</Application>
  <PresentationFormat>宽屏</PresentationFormat>
  <Paragraphs>127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2025-10-21T03:43:36Z</dcterms:created>
  <dcterms:modified xsi:type="dcterms:W3CDTF">2025-10-21T03:46:31Z</dcterms:modified>
  <cp:category/>
  <cp:contentStatus/>
</cp:coreProperties>
</file>